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5.png" ContentType="image/png"/>
  <Override PartName="/ppt/media/image6.png" ContentType="image/png"/>
  <Override PartName="/ppt/media/image14.png" ContentType="image/png"/>
  <Override PartName="/ppt/media/image5.png" ContentType="image/png"/>
  <Override PartName="/ppt/media/image21.png" ContentType="image/png"/>
  <Override PartName="/ppt/media/image19.png" ContentType="image/png"/>
  <Override PartName="/ppt/media/image10.png" ContentType="image/png"/>
  <Override PartName="/ppt/media/image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перемещения страницы щёлкните мышью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D3E1001-6428-4901-A8D7-75B1EFEE5F4D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516E7E-94DF-4C00-A496-9AE62FF74107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577C1F4-B6DE-483E-9784-DB796E7B941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B60FA8-B890-402E-9862-2AA02569841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5EE521-F425-4985-87B3-C461CFE8FA2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3B7811C-419F-4C25-9037-7B692202116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513381B-051F-41D4-B661-AA118C5AF03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83687A-25B6-470C-8A0A-9A056C25FFC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A74041-524D-4C2A-B576-465C1F02175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1AAB73-429B-4757-A0F8-469EC5479B42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A45A15-F3AC-40FA-8FBF-7EE54AC31E7F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B84E59-1C7B-48CE-8357-A70773869C0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49C0E0-3332-4F22-B379-1BC4CC837FF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BC4099-D74A-42CB-B74D-3E29B7A183D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42E500-8DC0-4C59-BDE3-1C98E816BAFA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6335CF-05B8-4974-BFB2-E3B2117EC88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FFCD47-FDAB-4455-B9E5-BAEEA9FB733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D7741BE-9C6F-40C8-AD55-9C8D6060E29D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C327557-22E7-4A35-A037-9E047BC0DB3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EFB216-CE42-4AE2-A83C-6D1595A6A854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6E591A-1BD5-4CDF-A27D-B045C61FB2D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A44640-7F1C-4850-8DE0-C033F2B3EC6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6B7CA0-AF5F-4B1A-AC1D-00528E194DC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Shape 0"/>
          <p:cNvSpPr/>
          <p:nvPr/>
        </p:nvSpPr>
        <p:spPr>
          <a:xfrm>
            <a:off x="360" y="360"/>
            <a:ext cx="9143640" cy="514332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024400" y="4843440"/>
            <a:ext cx="1076400" cy="25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172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172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88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70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5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12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3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2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12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17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12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17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12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17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12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7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8"/>
          <p:cNvSpPr/>
          <p:nvPr/>
        </p:nvSpPr>
        <p:spPr>
          <a:xfrm>
            <a:off x="942840" y="-170280"/>
            <a:ext cx="7622640" cy="42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rtl="1">
              <a:lnSpc>
                <a:spcPts val="555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Великая российская </a:t>
            </a:r>
            <a:r>
              <a:rPr b="0" lang="en-US" sz="3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революция: ключевые </a:t>
            </a:r>
            <a:r>
              <a:rPr b="0" lang="en-US" sz="3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события и их влияние на </a:t>
            </a:r>
            <a:r>
              <a:rPr b="0" lang="en-US" sz="3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современность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232520" y="3340080"/>
            <a:ext cx="47224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Выполнил: Бычков Артур Сергеевич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232520" y="3726360"/>
            <a:ext cx="47224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Группа: ИВБ-24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232520" y="4112640"/>
            <a:ext cx="47224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Препо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давате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ль: 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[ФИО 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препод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авател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я]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4232520" y="4498920"/>
            <a:ext cx="47224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Рыбин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ск, 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2025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Image 1" descr="preencoded.png"/>
          <p:cNvPicPr/>
          <p:nvPr/>
        </p:nvPicPr>
        <p:blipFill>
          <a:blip r:embed="rId2"/>
          <a:stretch/>
        </p:blipFill>
        <p:spPr>
          <a:xfrm>
            <a:off x="403200" y="3166920"/>
            <a:ext cx="8336880" cy="201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0"/>
          <p:cNvSpPr/>
          <p:nvPr/>
        </p:nvSpPr>
        <p:spPr>
          <a:xfrm>
            <a:off x="358920" y="1176480"/>
            <a:ext cx="4158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8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Цели и методы революций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Февральская революция имела своей целью смещение существующего царского режима, заменив его Временным правительством, ориентированным на буржуазные реформы. Октябрьская революция, напротив, стремилась установить социалистический порядок, идя на радикальные меры.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1"/>
          <p:cNvSpPr/>
          <p:nvPr/>
        </p:nvSpPr>
        <p:spPr>
          <a:xfrm>
            <a:off x="4632480" y="1176480"/>
            <a:ext cx="412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8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Результаты революционных движений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Февральская революция успешно свергла монархию Романовых, но не обеспечила политической стабильности. Октябрьская революция привела к установлению власти большевиков, что изменило не только политическую структуру страны, но и её социально-экономическую модель.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2"/>
          <p:cNvSpPr/>
          <p:nvPr/>
        </p:nvSpPr>
        <p:spPr>
          <a:xfrm>
            <a:off x="518400" y="565920"/>
            <a:ext cx="39513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Основные события двух революций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9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Image 1" descr="preencoded.png"/>
          <p:cNvPicPr/>
          <p:nvPr/>
        </p:nvPicPr>
        <p:blipFill>
          <a:blip r:embed="rId2"/>
          <a:stretch/>
        </p:blipFill>
        <p:spPr>
          <a:xfrm>
            <a:off x="410760" y="1197720"/>
            <a:ext cx="8346240" cy="16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Text 0"/>
          <p:cNvSpPr/>
          <p:nvPr/>
        </p:nvSpPr>
        <p:spPr>
          <a:xfrm>
            <a:off x="338040" y="3104280"/>
            <a:ext cx="40629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 1922 году был сформирован Советский Союз, знаменующий собой важный этап политического преобразования России. Эти события стали кульминацией усилий большевиков по укреплению новой политической системы.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1"/>
          <p:cNvSpPr/>
          <p:nvPr/>
        </p:nvSpPr>
        <p:spPr>
          <a:xfrm>
            <a:off x="4623120" y="3104280"/>
            <a:ext cx="41209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Образование СССР закрепило не только политические достижения, достигнутые в результате революции, но и продемонстрировало успех большевиков в установлении новой государственной системы. Источники: исторические архивы.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507600" y="5778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Установление Советской власти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10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Image 1" descr="preencoded.png"/>
          <p:cNvPicPr/>
          <p:nvPr/>
        </p:nvPicPr>
        <p:blipFill>
          <a:blip r:embed="rId2"/>
          <a:stretch/>
        </p:blipFill>
        <p:spPr>
          <a:xfrm>
            <a:off x="410760" y="1197720"/>
            <a:ext cx="8346240" cy="16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0"/>
          <p:cNvSpPr/>
          <p:nvPr/>
        </p:nvSpPr>
        <p:spPr>
          <a:xfrm>
            <a:off x="338040" y="3104280"/>
            <a:ext cx="40629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Гражданская война в России разразилась в 1918 году после Октябрьской революции. Большевистская Красная армия выступила против Белого движения, организованного представителями прежнего режима и офицерского состава.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1"/>
          <p:cNvSpPr/>
          <p:nvPr/>
        </p:nvSpPr>
        <p:spPr>
          <a:xfrm>
            <a:off x="4623120" y="3104280"/>
            <a:ext cx="41209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На стороне Белых сражались различные политические силы, включая представителей монархистов, либералов и социалистов. Их борьба приобрела международный масштаб благодаря вмешательству Антанты, стремившейся ослабить большевиков.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2"/>
          <p:cNvSpPr/>
          <p:nvPr/>
        </p:nvSpPr>
        <p:spPr>
          <a:xfrm>
            <a:off x="507600" y="5778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Начало Гражданской войны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11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Image 1" descr="preencoded.png"/>
          <p:cNvPicPr/>
          <p:nvPr/>
        </p:nvPicPr>
        <p:blipFill>
          <a:blip r:embed="rId2"/>
          <a:stretch/>
        </p:blipFill>
        <p:spPr>
          <a:xfrm>
            <a:off x="406800" y="1611000"/>
            <a:ext cx="4179600" cy="199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526320" y="556560"/>
            <a:ext cx="822924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Основные силы Гражданской войны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12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403200" y="4143960"/>
            <a:ext cx="492624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" name="Text 3"/>
          <p:cNvSpPr/>
          <p:nvPr/>
        </p:nvSpPr>
        <p:spPr>
          <a:xfrm>
            <a:off x="4831920" y="1365840"/>
            <a:ext cx="3965040" cy="24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Таблица демонстрирует основные группы, участвовавшие в конфликте.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Каждая сторона гражданской войны имела свои уникальные цели и круг поддержки, что усложняло конфликт.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59976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Политика военного коммунизма внедрялась с целью мобилизации всех ресурсов для победы большевиков. Экономика стала централизованной, а предприятия национализированы.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1"/>
          <p:cNvSpPr/>
          <p:nvPr/>
        </p:nvSpPr>
        <p:spPr>
          <a:xfrm>
            <a:off x="507600" y="559080"/>
            <a:ext cx="823608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Политика военного коммунизма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2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13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341892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Введение карточной системы и принудительные реквизиции сильно ударили по крестьянам. Это привело к росту недовольства и участившимся антибольшевистским настроениям.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4"/>
          <p:cNvSpPr/>
          <p:nvPr/>
        </p:nvSpPr>
        <p:spPr>
          <a:xfrm>
            <a:off x="623808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Отрицательные последствия политика военного коммунизма сказались на народном хозяйстве и вызвали крайнюю нищету и голод. Всё это вызывало резкую критику и отторжение у населения.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Image 1" descr="preencoded.png"/>
          <p:cNvPicPr/>
          <p:nvPr/>
        </p:nvPicPr>
        <p:blipFill>
          <a:blip r:embed="rId2"/>
          <a:stretch/>
        </p:blipFill>
        <p:spPr>
          <a:xfrm>
            <a:off x="410760" y="1197720"/>
            <a:ext cx="8346240" cy="16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338040" y="3104280"/>
            <a:ext cx="40629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Белое движение столкнулось с глубокими внутренними разногласиями. Отсутствие единства в стратегии и идеологии затрудняло их борьбу против большевиков и вело к потере поддержки.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4623120" y="3104280"/>
            <a:ext cx="41209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Попытки консолидации основывались на противодействии большевизму. Однако отсутствия единой политической программы и лидера серьёзно ослабило потенциал сопротивления.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507600" y="5778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Раскол и консолидация в Белом движении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14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0"/>
          <p:cNvSpPr/>
          <p:nvPr/>
        </p:nvSpPr>
        <p:spPr>
          <a:xfrm>
            <a:off x="631440" y="16041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Высокая дисциплина и организация в Красной армии способствовали её победным действиям. Военное руководство эффективно использовало ресурсы страны для военных нужд.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4902120" y="16041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Большевики сумели мобилизовать широкую социальную поддержку, особенно среди рабочих и крестьян. Это обеспечило сильную базу для проведения военных операций.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2"/>
          <p:cNvSpPr/>
          <p:nvPr/>
        </p:nvSpPr>
        <p:spPr>
          <a:xfrm>
            <a:off x="631440" y="357984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Политика военного коммунизма позволила централизовать ресурсы и контролировать экономику в интересах фронта, что усилило Красную армию.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4902120" y="357984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Слабость и раздробленность Белого движения, их неспособность наладить тесное взаимодействие среди своих рядов, значительно ослабили их позиции в конфликте.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507600" y="56016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Победа Красной армии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15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 1" descr="preencoded.png"/>
          <p:cNvPicPr/>
          <p:nvPr/>
        </p:nvPicPr>
        <p:blipFill>
          <a:blip r:embed="rId2"/>
          <a:stretch/>
        </p:blipFill>
        <p:spPr>
          <a:xfrm>
            <a:off x="4681080" y="437040"/>
            <a:ext cx="4070520" cy="23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 0"/>
          <p:cNvSpPr/>
          <p:nvPr/>
        </p:nvSpPr>
        <p:spPr>
          <a:xfrm>
            <a:off x="338040" y="3090960"/>
            <a:ext cx="41796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Гражданская война стала причиной значительных человеческих потерь, с миллионами жертв от конфликтов и репрессий. Это осложнило процесс восстановления страны и оставило неизгладимый след в её истории.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"/>
          <p:cNvSpPr/>
          <p:nvPr/>
        </p:nvSpPr>
        <p:spPr>
          <a:xfrm>
            <a:off x="4619160" y="3090960"/>
            <a:ext cx="41796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Экономика пережила сильный упадок: сельское хозяйство и промышленность серьезно пострадали, претерпев разрушение инфраструктуры и острый дефицит ресурсов, что усугубило социальные проблемы общества.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2"/>
          <p:cNvSpPr/>
          <p:nvPr/>
        </p:nvSpPr>
        <p:spPr>
          <a:xfrm>
            <a:off x="507600" y="5652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Влияние Гражданской войны в России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16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 0"/>
          <p:cNvSpPr/>
          <p:nvPr/>
        </p:nvSpPr>
        <p:spPr>
          <a:xfrm>
            <a:off x="507600" y="528480"/>
            <a:ext cx="823608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Заключение мирных договоров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17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2"/>
          <p:cNvSpPr/>
          <p:nvPr/>
        </p:nvSpPr>
        <p:spPr>
          <a:xfrm>
            <a:off x="50760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Заключение Брестского мира 1918 года стало первым шагом к мирным переговорам и выходу из войны, однако он вызвал резкую критику у различных слоев общества.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3"/>
          <p:cNvSpPr/>
          <p:nvPr/>
        </p:nvSpPr>
        <p:spPr>
          <a:xfrm>
            <a:off x="330948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Договоры с иностранными государствами помогли Советской России укрепить своё международное положение и получить признание как отдельное политическое образование.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4"/>
          <p:cNvSpPr/>
          <p:nvPr/>
        </p:nvSpPr>
        <p:spPr>
          <a:xfrm>
            <a:off x="6157800" y="1987560"/>
            <a:ext cx="2313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Подписание Рижского мира в 1921 году окончательно закрепило границы между новыми республиками, закрепив результаты национально-освободительных движений.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631440" y="15177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После окончания войны экономика России была истощена, промышленность и транспорт находились в упадке, продовольственный кризис был повсеместным.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1"/>
          <p:cNvSpPr/>
          <p:nvPr/>
        </p:nvSpPr>
        <p:spPr>
          <a:xfrm>
            <a:off x="4902120" y="15177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Начало Новой экономической политики (НЭП) ознаменовалось введением рыночных элементов в экономику с целью восстановления и стабилизации фабрично-заводского производства.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2"/>
          <p:cNvSpPr/>
          <p:nvPr/>
        </p:nvSpPr>
        <p:spPr>
          <a:xfrm>
            <a:off x="631440" y="322452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Сельское хозяйство поднялось благодаря разрешению частной торговли, что способствовало увеличению объемов сбора урожая и улучшению продовольственного снабжения.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3"/>
          <p:cNvSpPr/>
          <p:nvPr/>
        </p:nvSpPr>
        <p:spPr>
          <a:xfrm>
            <a:off x="4902120" y="322452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Экономические реформы позволили несколько стабилизировать обстановку, но оставались временными мерами и наталкивались на идеологическое сопротивление.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4"/>
          <p:cNvSpPr/>
          <p:nvPr/>
        </p:nvSpPr>
        <p:spPr>
          <a:xfrm>
            <a:off x="507600" y="56016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Экономическая ситуация после войны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5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18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/>
          <p:cNvSpPr/>
          <p:nvPr/>
        </p:nvSpPr>
        <p:spPr>
          <a:xfrm>
            <a:off x="320400" y="446040"/>
            <a:ext cx="7622640" cy="42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Введение в Великую российскую революцию</a:t>
            </a:r>
            <a:endParaRPr b="0" lang="ru-RU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От революционных процессов февраля 1917 года до конца гражданской войны в 1922 году.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Image 1" descr="preencoded.png"/>
          <p:cNvPicPr/>
          <p:nvPr/>
        </p:nvPicPr>
        <p:blipFill>
          <a:blip r:embed="rId2"/>
          <a:stretch/>
        </p:blipFill>
        <p:spPr>
          <a:xfrm>
            <a:off x="4677480" y="770400"/>
            <a:ext cx="4062960" cy="230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0"/>
          <p:cNvSpPr/>
          <p:nvPr/>
        </p:nvSpPr>
        <p:spPr>
          <a:xfrm>
            <a:off x="338040" y="1392840"/>
            <a:ext cx="41317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6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Консолидация власти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Большевики достигли консолидации власти через подавление оппозиции. Автократическое управление привело к созданию единой партийной системы под полным контролем центрального аппарата.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"/>
          <p:cNvSpPr/>
          <p:nvPr/>
        </p:nvSpPr>
        <p:spPr>
          <a:xfrm>
            <a:off x="507600" y="565920"/>
            <a:ext cx="395640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Политические итоги революции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2"/>
          <p:cNvSpPr/>
          <p:nvPr/>
        </p:nvSpPr>
        <p:spPr>
          <a:xfrm>
            <a:off x="338040" y="3240000"/>
            <a:ext cx="41317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6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Изменения в политическом ландшафте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Политические изменения после революции включали укрепление власти партийных структур. Институции старого режима были либо упразднены, либо интегрированы в советскую систему.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19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Text 0"/>
          <p:cNvSpPr/>
          <p:nvPr/>
        </p:nvSpPr>
        <p:spPr>
          <a:xfrm>
            <a:off x="338040" y="1935720"/>
            <a:ext cx="4070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Великая российская революция привела к радикальным социально-политическим переменам, установлению Советской власти и формированию государственности, что оказало влияние на мировую историю 20 века.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1"/>
          <p:cNvSpPr/>
          <p:nvPr/>
        </p:nvSpPr>
        <p:spPr>
          <a:xfrm>
            <a:off x="507600" y="55836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Завершение Великой российской революции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20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7"/>
          <p:cNvSpPr/>
          <p:nvPr/>
        </p:nvSpPr>
        <p:spPr>
          <a:xfrm>
            <a:off x="320400" y="446040"/>
            <a:ext cx="7622640" cy="42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Введение в Великую российскую революцию</a:t>
            </a:r>
            <a:endParaRPr b="0" lang="ru-RU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От революционных процессов февраля 1917 года до конца гражданской войны в 1922 году.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Image 1" descr="preencoded.png"/>
          <p:cNvPicPr/>
          <p:nvPr/>
        </p:nvPicPr>
        <p:blipFill>
          <a:blip r:embed="rId2"/>
          <a:stretch/>
        </p:blipFill>
        <p:spPr>
          <a:xfrm>
            <a:off x="4681080" y="437400"/>
            <a:ext cx="4462560" cy="427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 0"/>
          <p:cNvSpPr/>
          <p:nvPr/>
        </p:nvSpPr>
        <p:spPr>
          <a:xfrm>
            <a:off x="338040" y="2571840"/>
            <a:ext cx="4205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На революцию в Российской империи повлияли Первая мировая война, системные экономические и социальные кризисы, а также политическая нестабильность, подрывавшая доверие к правительству. Эти факторы ослабили державу и способствовали росту недовольства.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Text 1"/>
          <p:cNvSpPr/>
          <p:nvPr/>
        </p:nvSpPr>
        <p:spPr>
          <a:xfrm>
            <a:off x="507600" y="57168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Предпосылки революции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Text 2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2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Text 0"/>
          <p:cNvSpPr/>
          <p:nvPr/>
        </p:nvSpPr>
        <p:spPr>
          <a:xfrm>
            <a:off x="406800" y="1227240"/>
            <a:ext cx="402120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Февраль 1917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Февральская революция началась в Петрограде с массовых протестов, вызванных нехваткой продуктов и ненадлежащими условиями жизни.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Text 1"/>
          <p:cNvSpPr/>
          <p:nvPr/>
        </p:nvSpPr>
        <p:spPr>
          <a:xfrm>
            <a:off x="4730040" y="2477520"/>
            <a:ext cx="4161240" cy="7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3 марта 1917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К 3 марта протесты переросли в всеобщее забастовочное движение, вынудив императора отречься от престола.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Text 2"/>
          <p:cNvSpPr/>
          <p:nvPr/>
        </p:nvSpPr>
        <p:spPr>
          <a:xfrm>
            <a:off x="537120" y="3817800"/>
            <a:ext cx="389052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15 марта 1917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15 марта Николай II подписал отречение в пользу брата Михаила, что указало на конец монархии.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Text 3"/>
          <p:cNvSpPr/>
          <p:nvPr/>
        </p:nvSpPr>
        <p:spPr>
          <a:xfrm>
            <a:off x="516960" y="568080"/>
            <a:ext cx="389340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Февральская революция 1917 года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Text 4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3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Image 1" descr="preencoded.png"/>
          <p:cNvPicPr/>
          <p:nvPr/>
        </p:nvPicPr>
        <p:blipFill>
          <a:blip r:embed="rId2"/>
          <a:stretch/>
        </p:blipFill>
        <p:spPr>
          <a:xfrm>
            <a:off x="403200" y="3166920"/>
            <a:ext cx="8336880" cy="201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Text 0"/>
          <p:cNvSpPr/>
          <p:nvPr/>
        </p:nvSpPr>
        <p:spPr>
          <a:xfrm>
            <a:off x="358920" y="1176480"/>
            <a:ext cx="4158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8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Создание и задачи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Временное правительство было сформировано после падения монархии для управления страной и подготовки к Учредительному собранию. Оно столкнулось с вызовами внутренней нестабильности.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Text 1"/>
          <p:cNvSpPr/>
          <p:nvPr/>
        </p:nvSpPr>
        <p:spPr>
          <a:xfrm>
            <a:off x="4632480" y="1176480"/>
            <a:ext cx="412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18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Проблемы и трудности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Проблемы включали экономическую нестабильность, нехватку продовольствия, политическую фрагментацию и сопротивление большевиков, что подрывало его легитимность и эффективность.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Text 2"/>
          <p:cNvSpPr/>
          <p:nvPr/>
        </p:nvSpPr>
        <p:spPr>
          <a:xfrm>
            <a:off x="518400" y="565920"/>
            <a:ext cx="39513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Формирование Временного правительства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Text 0"/>
          <p:cNvSpPr/>
          <p:nvPr/>
        </p:nvSpPr>
        <p:spPr>
          <a:xfrm>
            <a:off x="631440" y="16041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Ленин вернулся в Петроград и представил свои влиятельные тезисы, которые призывали к передаче власти советам и прекращению войны. Это изменило политический ландшафт.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Text 1"/>
          <p:cNvSpPr/>
          <p:nvPr/>
        </p:nvSpPr>
        <p:spPr>
          <a:xfrm>
            <a:off x="4902120" y="16041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Документ вызвал немедленный отклик как среди большевиков, так и среди других фракций. Он способствовал повышению популярности большевиков среди рабочих и солдат.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Text 2"/>
          <p:cNvSpPr/>
          <p:nvPr/>
        </p:nvSpPr>
        <p:spPr>
          <a:xfrm>
            <a:off x="631440" y="357984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Тезисы утверждали необходимость перехода к социалистическим реформам, что усилило раскол с Временным правительством и дало импульс революционным настроениям.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Text 3"/>
          <p:cNvSpPr/>
          <p:nvPr/>
        </p:nvSpPr>
        <p:spPr>
          <a:xfrm>
            <a:off x="4902120" y="357984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Эти положения вызвали поддержку среди рабочих и крестьян, ускорив подготовку к Октябрьской революции и изменив баланс политических сил.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Text 4"/>
          <p:cNvSpPr/>
          <p:nvPr/>
        </p:nvSpPr>
        <p:spPr>
          <a:xfrm>
            <a:off x="507600" y="56016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Апрельские тезисы Ленина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Text 5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5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a87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410760" y="1197720"/>
            <a:ext cx="8346240" cy="16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" name="Image 2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Text 0"/>
          <p:cNvSpPr/>
          <p:nvPr/>
        </p:nvSpPr>
        <p:spPr>
          <a:xfrm>
            <a:off x="338040" y="3104280"/>
            <a:ext cx="40629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 июле 1917 года политическая напряженность достигла апогея. Протесты в Петрограде были подавлены, но кризис сорвал единство Временного правительства и усилил влияние большевиков.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1"/>
          <p:cNvSpPr/>
          <p:nvPr/>
        </p:nvSpPr>
        <p:spPr>
          <a:xfrm>
            <a:off x="4623120" y="3104280"/>
            <a:ext cx="41209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Вооруженные демонстрации привели к увеличению репрессий и арестов среди лидеров большевиков. Противоречия нарастали, что предвещало дальнейшую эскалацию политических и социальных конфликтов.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Text 2"/>
          <p:cNvSpPr/>
          <p:nvPr/>
        </p:nvSpPr>
        <p:spPr>
          <a:xfrm>
            <a:off x="507600" y="5778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Июльский кризис 1917 года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3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6</a:t>
            </a:r>
            <a:endParaRPr b="0" lang="ru-RU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Text 0"/>
          <p:cNvSpPr/>
          <p:nvPr/>
        </p:nvSpPr>
        <p:spPr>
          <a:xfrm>
            <a:off x="567360" y="1416600"/>
            <a:ext cx="38934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Генерал Корнилов в августе 1917 года предпринял попытку взять контроль над правительством, стремясь установить военно-диктаторский режим.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1"/>
          <p:cNvSpPr/>
          <p:nvPr/>
        </p:nvSpPr>
        <p:spPr>
          <a:xfrm>
            <a:off x="4838040" y="1416600"/>
            <a:ext cx="38934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Выступление было провалено, продемонстрировав уязвимость Временного правительства. Это укрепило позиции последнего перед возможными радикальными изменениями.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2"/>
          <p:cNvSpPr/>
          <p:nvPr/>
        </p:nvSpPr>
        <p:spPr>
          <a:xfrm>
            <a:off x="567360" y="3318840"/>
            <a:ext cx="38934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Неудача Корнилова сплотила большевиков, усилив их влияние. Временное правительство потеряло оставшиеся барьеры между ним и левыми силами.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3"/>
          <p:cNvSpPr/>
          <p:nvPr/>
        </p:nvSpPr>
        <p:spPr>
          <a:xfrm>
            <a:off x="507600" y="57240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Корниловское выступление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4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0"/>
          <p:cNvSpPr/>
          <p:nvPr/>
        </p:nvSpPr>
        <p:spPr>
          <a:xfrm>
            <a:off x="631440" y="15177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Революцию стимулировали растущие недовольства Временным правительством и военным провалами. Социальные условия обострили напряженность.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1"/>
          <p:cNvSpPr/>
          <p:nvPr/>
        </p:nvSpPr>
        <p:spPr>
          <a:xfrm>
            <a:off x="4902120" y="151776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В октябрьские дни большевики и их союзники организовали вооруженное восстание, захватив основные объекты власти в Петрограде.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2"/>
          <p:cNvSpPr/>
          <p:nvPr/>
        </p:nvSpPr>
        <p:spPr>
          <a:xfrm>
            <a:off x="631440" y="322452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Результатом стало падение Временного правительства и установление большевистского контроля под руководством Ленина и Троцкого.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3"/>
          <p:cNvSpPr/>
          <p:nvPr/>
        </p:nvSpPr>
        <p:spPr>
          <a:xfrm>
            <a:off x="4902120" y="3224520"/>
            <a:ext cx="361332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Октябрьская революция привела к фундаментальной трансформации власти, установив в России социалистический режим.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4"/>
          <p:cNvSpPr/>
          <p:nvPr/>
        </p:nvSpPr>
        <p:spPr>
          <a:xfrm>
            <a:off x="507600" y="560160"/>
            <a:ext cx="39621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Октябрьская революция 1917 года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8630280" y="4791240"/>
            <a:ext cx="5893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8a8775"/>
                </a:solidFill>
                <a:effectLst/>
                <a:uFillTx/>
                <a:latin typeface="Arial"/>
                <a:ea typeface="Arial"/>
              </a:rPr>
              <a:t>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LibreOffice/25.2.3.2$Linux_X86_64 LibreOffice_project/520$Build-2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2025-05-11T16:17:07Z</dcterms:created>
  <dc:creator>PptxGenJS</dc:creator>
  <dc:description/>
  <dc:language>ru-RU</dc:language>
  <cp:lastModifiedBy/>
  <dcterms:modified xsi:type="dcterms:W3CDTF">2025-05-11T19:42:30Z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20</vt:i4>
  </property>
  <property fmtid="{D5CDD505-2E9C-101B-9397-08002B2CF9AE}" pid="3" name="PresentationFormat">
    <vt:lpwstr>On-screen Show (16:9)</vt:lpwstr>
  </property>
  <property fmtid="{D5CDD505-2E9C-101B-9397-08002B2CF9AE}" pid="4" name="Slides">
    <vt:i4>20</vt:i4>
  </property>
</Properties>
</file>